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F8621A-EA1E-40BF-A0EA-1B741F09D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319DB40-BA13-46A4-9B4F-0CA6D65676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534D95-5918-452F-9069-C1D04E42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465E86-8B60-4217-8097-F854EE30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894B341-7950-4BE5-98B4-3825C749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64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C7BF81-215A-470F-9223-22E7C1560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E64B270-1BF6-441F-97CD-600D1938A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C66123-AB32-417E-BAA4-590F43A7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0D017A-45EF-4D16-8903-5049B38F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7713F2-3F93-466D-8C65-9D57DB74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960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8925EB6-44A3-4A36-8D75-197B10CA5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4B80FE2-B9AE-44BD-948E-401437E38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6EBE7E4-2EEC-449A-B803-78DC77B8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084B10-311E-4577-A3B5-2ECD70A7D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C3CEE3B-60A0-43BE-A4C1-8A538672F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82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FCD546-BDF0-480C-98A6-913AF66CA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7363C0-7117-45DC-9311-CB99216D6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7ADD160-FD0C-4A7D-B4F9-4119B131B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02D5696-B186-412D-BD07-EDE14191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DC17862-B6AB-4149-BFF5-0D35347C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840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D796248-83FE-46DD-A986-E35C1241E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4DE3A2-3E3F-4815-BC8F-D425B6D3D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868EE6-48BF-4A7F-B599-16409648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6FBB71-9470-49FC-A3B7-1AD7ED1B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7CD9A5-4D9E-4CC8-88EF-B36EF62A4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00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8A1534-01E7-404B-9679-FB09901FA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DBD167-9F7A-4992-8F74-73D99C4833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B801D7C-513F-45BF-8801-6C620FD64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5618CF3-9010-4E5A-BF33-8E9E6092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360BDD-08A7-406F-8E04-91453D6D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F6A9831-5C4B-4104-8738-844367ACB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219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CF0FF8-319C-4D47-8F10-15A00D83E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A3DA3CE-703D-4177-B0BE-D473CC4B7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D5F70C5-8312-4DF4-A9B8-6651A9779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C594E77-E28B-4905-8831-4DA61C8E86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044194F-69BE-45B5-9674-88303587B8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5820BA8-3955-4EE5-B08A-DF6E0F2E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AA8E25B-C021-43C1-8D72-01C9478C8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1EF0FB7-04F3-48D7-83D0-6A51BB5A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915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A1E19B-91E8-43D8-8EF4-AB64914E1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4C3CAAF-9EAF-48ED-8668-4781CDBD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4C634A7-6776-4CF6-946F-4EB958E2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76B0F05-DE4B-4E04-AF41-4C5416ECC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4368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DF9DD42-D7B1-45B4-8AFC-598D6EC6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A00F6DF-253F-4268-BE80-1D22AF8A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BD8B4E-7429-438A-8556-9EB6F84FD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359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8227D5-7FEB-44AC-BCD7-8776AFC65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5EFF7A-033D-44D7-91FC-7E7A62C52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34F9EEC-C4B4-402A-BF66-3BEC08DC13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E198EA-2742-41C1-BC85-098CF7FD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EAD085-CD19-4703-8EF5-49F14969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D083B7C-D490-41CF-A287-FE0161539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996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B4101C-06CE-4057-9405-F2374198E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EDB57236-659D-4764-9FDA-A6E0E6860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CD385FB-EC5E-4345-81D2-5E55EBD09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00458AF-C3AF-4F40-9DFB-555175A1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48BD05B-C57E-49F0-874E-C53B43CDE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733726-4BE3-4842-BB4C-3689EBBB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576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C54E12A-A655-4D12-948F-03C522C83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C548B1D-C8C2-4373-9D02-AD7CC07FE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F2924C2-D9BB-499D-964B-9B26811BF6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97FF7-65B8-420F-83A6-288E08CD8FA3}" type="datetimeFigureOut">
              <a:rPr lang="zh-TW" altLang="en-US" smtClean="0"/>
              <a:t>2023/9/21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AC9DBAD-A385-4DB1-9E3E-FCD2B9FB3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3F4F184-34D8-4ABB-8263-C46728025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9E1E6-54F6-43CB-BCD7-13CDD61B78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66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cs.moe.edu.tw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oocs.moe.edu.tw/moocs/#/course/detail/1000147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7BD03D-3ACA-4FCC-A63C-18FAC73E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6022"/>
            <a:ext cx="9144000" cy="1100137"/>
          </a:xfrm>
        </p:spPr>
        <p:txBody>
          <a:bodyPr>
            <a:normAutofit/>
          </a:bodyPr>
          <a:lstStyle/>
          <a:p>
            <a:r>
              <a:rPr lang="zh-TW" altLang="en-US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線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上資安研習</a:t>
            </a:r>
          </a:p>
        </p:txBody>
      </p:sp>
      <p:sp>
        <p:nvSpPr>
          <p:cNvPr id="5" name="AutoShape 4" descr="教育部磨課師平臺圖示">
            <a:extLst>
              <a:ext uri="{FF2B5EF4-FFF2-40B4-BE49-F238E27FC236}">
                <a16:creationId xmlns:a16="http://schemas.microsoft.com/office/drawing/2014/main" id="{6A33E6F2-2168-4A0E-B680-29E3A6E1CD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1226BE30-B79A-4F72-98D4-7C4AE34E2A13}"/>
              </a:ext>
            </a:extLst>
          </p:cNvPr>
          <p:cNvGrpSpPr/>
          <p:nvPr/>
        </p:nvGrpSpPr>
        <p:grpSpPr>
          <a:xfrm>
            <a:off x="4105393" y="1884383"/>
            <a:ext cx="3676413" cy="3994533"/>
            <a:chOff x="6775883" y="1894386"/>
            <a:chExt cx="4377530" cy="4756318"/>
          </a:xfrm>
        </p:grpSpPr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9627FA00-B704-4BAC-82FC-643A0DA283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261296" y="2332139"/>
              <a:ext cx="3406704" cy="4318565"/>
            </a:xfrm>
            <a:prstGeom prst="rect">
              <a:avLst/>
            </a:prstGeom>
          </p:spPr>
        </p:pic>
        <p:pic>
          <p:nvPicPr>
            <p:cNvPr id="7" name="圖形 6">
              <a:extLst>
                <a:ext uri="{FF2B5EF4-FFF2-40B4-BE49-F238E27FC236}">
                  <a16:creationId xmlns:a16="http://schemas.microsoft.com/office/drawing/2014/main" id="{821EF873-7687-4A95-BE09-2A61D7FAFE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6775883" y="1894386"/>
              <a:ext cx="4377530" cy="875506"/>
            </a:xfrm>
            <a:prstGeom prst="rect">
              <a:avLst/>
            </a:prstGeom>
          </p:spPr>
        </p:pic>
      </p:grpSp>
      <p:sp>
        <p:nvSpPr>
          <p:cNvPr id="8" name="標題 1">
            <a:extLst>
              <a:ext uri="{FF2B5EF4-FFF2-40B4-BE49-F238E27FC236}">
                <a16:creationId xmlns:a16="http://schemas.microsoft.com/office/drawing/2014/main" id="{4D4F394A-428C-4F50-A105-DAFC44E38B84}"/>
              </a:ext>
            </a:extLst>
          </p:cNvPr>
          <p:cNvSpPr txBox="1">
            <a:spLocks/>
          </p:cNvSpPr>
          <p:nvPr/>
        </p:nvSpPr>
        <p:spPr>
          <a:xfrm>
            <a:off x="4240247" y="5529726"/>
            <a:ext cx="3406704" cy="1006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操作說明</a:t>
            </a:r>
          </a:p>
        </p:txBody>
      </p:sp>
    </p:spTree>
    <p:extLst>
      <p:ext uri="{BB962C8B-B14F-4D97-AF65-F5344CB8AC3E}">
        <p14:creationId xmlns:p14="http://schemas.microsoft.com/office/powerpoint/2010/main" val="3100987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72225427-4DCF-463F-A3E8-DAFAD149772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5180" y="1347080"/>
            <a:ext cx="5805181" cy="551092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四、確認課程是否完成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5" y="1489472"/>
            <a:ext cx="39197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選擇任何一個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課程章節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影片的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通過標準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6101101" y="2939601"/>
            <a:ext cx="979207" cy="10428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>
            <a:off x="6023400" y="2077836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D65F556-6C34-4DAB-8F4F-FAD2694A420B}"/>
              </a:ext>
            </a:extLst>
          </p:cNvPr>
          <p:cNvSpPr/>
          <p:nvPr/>
        </p:nvSpPr>
        <p:spPr>
          <a:xfrm>
            <a:off x="6683800" y="2225690"/>
            <a:ext cx="606233" cy="3138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C22E80D-DD2A-4183-AA9A-0244F161019F}"/>
              </a:ext>
            </a:extLst>
          </p:cNvPr>
          <p:cNvSpPr/>
          <p:nvPr/>
        </p:nvSpPr>
        <p:spPr>
          <a:xfrm>
            <a:off x="10992791" y="4805796"/>
            <a:ext cx="491738" cy="18947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FBF1548E-167E-48F4-958C-3376330E83D5}"/>
              </a:ext>
            </a:extLst>
          </p:cNvPr>
          <p:cNvSpPr/>
          <p:nvPr/>
        </p:nvSpPr>
        <p:spPr>
          <a:xfrm>
            <a:off x="5577676" y="215180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A699F058-29F9-4089-9311-943748240897}"/>
              </a:ext>
            </a:extLst>
          </p:cNvPr>
          <p:cNvSpPr txBox="1"/>
          <p:nvPr/>
        </p:nvSpPr>
        <p:spPr>
          <a:xfrm>
            <a:off x="1617115" y="2832743"/>
            <a:ext cx="39197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查看是否有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通過標章 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8CA4D7E0-24B3-47C2-BAC3-0EF56C237E8B}"/>
              </a:ext>
            </a:extLst>
          </p:cNvPr>
          <p:cNvSpPr/>
          <p:nvPr/>
        </p:nvSpPr>
        <p:spPr>
          <a:xfrm>
            <a:off x="968496" y="2832743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90F081EC-24CA-4ACA-AF0E-52F1FCD4DCA0}"/>
              </a:ext>
            </a:extLst>
          </p:cNvPr>
          <p:cNvSpPr/>
          <p:nvPr/>
        </p:nvSpPr>
        <p:spPr>
          <a:xfrm>
            <a:off x="5436983" y="3166370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32ACD079-7C5A-4B19-A3FA-C3E1AB8F0419}"/>
              </a:ext>
            </a:extLst>
          </p:cNvPr>
          <p:cNvSpPr/>
          <p:nvPr/>
        </p:nvSpPr>
        <p:spPr>
          <a:xfrm>
            <a:off x="5004980" y="3240336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233DEA34-516C-4414-B59A-5E0C924CE665}"/>
              </a:ext>
            </a:extLst>
          </p:cNvPr>
          <p:cNvSpPr txBox="1"/>
          <p:nvPr/>
        </p:nvSpPr>
        <p:spPr>
          <a:xfrm>
            <a:off x="1617115" y="4185749"/>
            <a:ext cx="406223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也可查看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個章節的</a:t>
            </a:r>
            <a:r>
              <a:rPr lang="zh-TW" altLang="en-US" sz="2400" b="1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完成狀態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是否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已閱讀 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9CC0549D-FECC-403C-BC6F-D09AEF91B879}"/>
              </a:ext>
            </a:extLst>
          </p:cNvPr>
          <p:cNvSpPr/>
          <p:nvPr/>
        </p:nvSpPr>
        <p:spPr>
          <a:xfrm>
            <a:off x="968496" y="4185749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3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21" name="箭號: 向右 20">
            <a:extLst>
              <a:ext uri="{FF2B5EF4-FFF2-40B4-BE49-F238E27FC236}">
                <a16:creationId xmlns:a16="http://schemas.microsoft.com/office/drawing/2014/main" id="{C76DDE46-C5A6-4886-8361-DB332B511324}"/>
              </a:ext>
            </a:extLst>
          </p:cNvPr>
          <p:cNvSpPr/>
          <p:nvPr/>
        </p:nvSpPr>
        <p:spPr>
          <a:xfrm>
            <a:off x="10332391" y="4930478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9094B854-5F30-4746-96E2-07FB5FFCC017}"/>
              </a:ext>
            </a:extLst>
          </p:cNvPr>
          <p:cNvSpPr/>
          <p:nvPr/>
        </p:nvSpPr>
        <p:spPr>
          <a:xfrm>
            <a:off x="9911800" y="5004444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3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504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3B10C9D5-411C-4D10-A764-73E0E88AB1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5180" y="1347080"/>
            <a:ext cx="5805181" cy="370752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五、下載修業證明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42216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選擇任何一個課程章節影片的 </a:t>
            </a:r>
            <a:endParaRPr lang="en-US" altLang="zh-TW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通過標準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8785552" y="3554934"/>
            <a:ext cx="1314793" cy="3627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 flipH="1">
            <a:off x="10100345" y="3429000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FF866F4-A7C4-4058-B41D-D5ADF7F67C9E}"/>
              </a:ext>
            </a:extLst>
          </p:cNvPr>
          <p:cNvSpPr/>
          <p:nvPr/>
        </p:nvSpPr>
        <p:spPr>
          <a:xfrm>
            <a:off x="6683800" y="2225690"/>
            <a:ext cx="606233" cy="3138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8671A70A-B4EE-4E1D-B700-22506BB553B2}"/>
              </a:ext>
            </a:extLst>
          </p:cNvPr>
          <p:cNvSpPr/>
          <p:nvPr/>
        </p:nvSpPr>
        <p:spPr>
          <a:xfrm>
            <a:off x="6023400" y="2077836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4EA62D74-11D5-4572-A6F1-FB482C7EA73C}"/>
              </a:ext>
            </a:extLst>
          </p:cNvPr>
          <p:cNvSpPr txBox="1"/>
          <p:nvPr/>
        </p:nvSpPr>
        <p:spPr>
          <a:xfrm>
            <a:off x="1617116" y="2400943"/>
            <a:ext cx="2711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點選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修業證明下載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17EE98B9-29BF-4BE3-A50F-C884DD02FF32}"/>
              </a:ext>
            </a:extLst>
          </p:cNvPr>
          <p:cNvSpPr/>
          <p:nvPr/>
        </p:nvSpPr>
        <p:spPr>
          <a:xfrm>
            <a:off x="968496" y="2400943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8" name="橢圓 17">
            <a:extLst>
              <a:ext uri="{FF2B5EF4-FFF2-40B4-BE49-F238E27FC236}">
                <a16:creationId xmlns:a16="http://schemas.microsoft.com/office/drawing/2014/main" id="{105406BB-B7BC-4289-88E9-A2DAAFCD2246}"/>
              </a:ext>
            </a:extLst>
          </p:cNvPr>
          <p:cNvSpPr/>
          <p:nvPr/>
        </p:nvSpPr>
        <p:spPr>
          <a:xfrm>
            <a:off x="5571408" y="215180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F531DD80-A38F-48F4-B081-36D7F2C389DA}"/>
              </a:ext>
            </a:extLst>
          </p:cNvPr>
          <p:cNvSpPr/>
          <p:nvPr/>
        </p:nvSpPr>
        <p:spPr>
          <a:xfrm>
            <a:off x="10698025" y="3517833"/>
            <a:ext cx="518324" cy="43193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3798449A-C969-436A-AC5A-DB17287D284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3262" y="3689893"/>
            <a:ext cx="2713389" cy="1697416"/>
          </a:xfrm>
          <a:prstGeom prst="rect">
            <a:avLst/>
          </a:prstGeom>
        </p:spPr>
      </p:pic>
      <p:sp>
        <p:nvSpPr>
          <p:cNvPr id="21" name="文字方塊 20">
            <a:extLst>
              <a:ext uri="{FF2B5EF4-FFF2-40B4-BE49-F238E27FC236}">
                <a16:creationId xmlns:a16="http://schemas.microsoft.com/office/drawing/2014/main" id="{BE302B0B-A8F0-4B36-B808-A277D0BAF325}"/>
              </a:ext>
            </a:extLst>
          </p:cNvPr>
          <p:cNvSpPr txBox="1"/>
          <p:nvPr/>
        </p:nvSpPr>
        <p:spPr>
          <a:xfrm>
            <a:off x="1617115" y="3233249"/>
            <a:ext cx="4062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也可從右上方 </a:t>
            </a:r>
            <a:r>
              <a:rPr lang="zh-TW" altLang="en-US" sz="2400" b="1" i="0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我的修課 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下載</a:t>
            </a:r>
            <a:endParaRPr lang="zh-TW" altLang="en-US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6293C6AF-2CA9-4B3B-AC97-5A1F9EAAEC6A}"/>
              </a:ext>
            </a:extLst>
          </p:cNvPr>
          <p:cNvSpPr/>
          <p:nvPr/>
        </p:nvSpPr>
        <p:spPr>
          <a:xfrm>
            <a:off x="968496" y="3233249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3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283D7039-2341-4A3A-AE4B-3E34358C85AE}"/>
              </a:ext>
            </a:extLst>
          </p:cNvPr>
          <p:cNvSpPr/>
          <p:nvPr/>
        </p:nvSpPr>
        <p:spPr>
          <a:xfrm>
            <a:off x="2750618" y="4117660"/>
            <a:ext cx="1048354" cy="3627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6" name="箭號: 向右 25">
            <a:extLst>
              <a:ext uri="{FF2B5EF4-FFF2-40B4-BE49-F238E27FC236}">
                <a16:creationId xmlns:a16="http://schemas.microsoft.com/office/drawing/2014/main" id="{BF70D8DA-0A75-4550-A6CE-289570C21307}"/>
              </a:ext>
            </a:extLst>
          </p:cNvPr>
          <p:cNvSpPr/>
          <p:nvPr/>
        </p:nvSpPr>
        <p:spPr>
          <a:xfrm flipH="1">
            <a:off x="3810752" y="3991726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橢圓 26">
            <a:extLst>
              <a:ext uri="{FF2B5EF4-FFF2-40B4-BE49-F238E27FC236}">
                <a16:creationId xmlns:a16="http://schemas.microsoft.com/office/drawing/2014/main" id="{65558673-CC35-4E2C-8457-F25BEC6B1624}"/>
              </a:ext>
            </a:extLst>
          </p:cNvPr>
          <p:cNvSpPr/>
          <p:nvPr/>
        </p:nvSpPr>
        <p:spPr>
          <a:xfrm>
            <a:off x="4383837" y="4071920"/>
            <a:ext cx="518324" cy="431934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3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9BEF83F-5C71-40C6-90D9-66A41086E2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0934" y="5467503"/>
            <a:ext cx="5019636" cy="1292718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:a16="http://schemas.microsoft.com/office/drawing/2014/main" id="{3CD3874D-38DD-4C8F-9B3E-1EFE4BBE3F59}"/>
              </a:ext>
            </a:extLst>
          </p:cNvPr>
          <p:cNvSpPr/>
          <p:nvPr/>
        </p:nvSpPr>
        <p:spPr>
          <a:xfrm>
            <a:off x="5352661" y="6415798"/>
            <a:ext cx="364787" cy="3627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927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80566DED-3C52-4FE6-8E0D-5B76929ADE56}"/>
              </a:ext>
            </a:extLst>
          </p:cNvPr>
          <p:cNvGrpSpPr/>
          <p:nvPr/>
        </p:nvGrpSpPr>
        <p:grpSpPr>
          <a:xfrm>
            <a:off x="1843340" y="2322498"/>
            <a:ext cx="8505319" cy="4246083"/>
            <a:chOff x="2135440" y="2523833"/>
            <a:chExt cx="8505319" cy="4246083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69D3A2A3-8299-4E8E-94B2-722FC8ED6B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135440" y="2523833"/>
              <a:ext cx="8505319" cy="4246083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0543CB71-F1D1-49F2-840B-241C70B82ABE}"/>
                </a:ext>
              </a:extLst>
            </p:cNvPr>
            <p:cNvSpPr/>
            <p:nvPr/>
          </p:nvSpPr>
          <p:spPr>
            <a:xfrm>
              <a:off x="8636000" y="3168359"/>
              <a:ext cx="1282700" cy="6096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9" name="箭號: 向右 8">
              <a:extLst>
                <a:ext uri="{FF2B5EF4-FFF2-40B4-BE49-F238E27FC236}">
                  <a16:creationId xmlns:a16="http://schemas.microsoft.com/office/drawing/2014/main" id="{E2064388-8919-4EF5-A40F-DDA0991ECDB4}"/>
                </a:ext>
              </a:extLst>
            </p:cNvPr>
            <p:cNvSpPr/>
            <p:nvPr/>
          </p:nvSpPr>
          <p:spPr>
            <a:xfrm>
              <a:off x="8070850" y="3222334"/>
              <a:ext cx="660400" cy="609600"/>
            </a:xfrm>
            <a:prstGeom prst="right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0" name="橢圓 9">
            <a:extLst>
              <a:ext uri="{FF2B5EF4-FFF2-40B4-BE49-F238E27FC236}">
                <a16:creationId xmlns:a16="http://schemas.microsoft.com/office/drawing/2014/main" id="{52A9C43A-507D-43C3-82F5-87A2FF762DDA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9E19DC3-B682-4263-9F07-56076E947E0A}"/>
              </a:ext>
            </a:extLst>
          </p:cNvPr>
          <p:cNvSpPr txBox="1"/>
          <p:nvPr/>
        </p:nvSpPr>
        <p:spPr>
          <a:xfrm>
            <a:off x="1617116" y="1489472"/>
            <a:ext cx="9023643" cy="46166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點擊 </a:t>
            </a:r>
            <a:r>
              <a:rPr lang="en-US" altLang="zh-TW" sz="2400" b="1" i="0" dirty="0" err="1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網址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2400" b="1" dirty="0">
                <a:hlinkClick r:id="rId3"/>
              </a:rPr>
              <a:t>https://moocs.moe.edu.tw</a:t>
            </a:r>
            <a:r>
              <a:rPr lang="zh-TW" altLang="en-US" sz="2400" b="1" dirty="0"/>
              <a:t> 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登入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4033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E1B25D3-35A5-41F5-94BE-165127A115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73300" y="2165784"/>
            <a:ext cx="6564059" cy="4327091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使用教育雲帳號或縣市帳號登入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3009900" y="3263900"/>
            <a:ext cx="4927600" cy="8255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>
            <a:off x="2532729" y="3429000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8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33261574-6D06-49FE-8EDA-5AE2BCA675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5609" y="1489472"/>
            <a:ext cx="3378201" cy="50038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使用縣市帳號登入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6915609" y="5359400"/>
            <a:ext cx="3378201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>
            <a:off x="6255209" y="5321300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3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23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圖片 14">
            <a:extLst>
              <a:ext uri="{FF2B5EF4-FFF2-40B4-BE49-F238E27FC236}">
                <a16:creationId xmlns:a16="http://schemas.microsoft.com/office/drawing/2014/main" id="{EDD64B36-AC56-4C07-983D-383547ACD8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23380" y="4930775"/>
            <a:ext cx="4345240" cy="1562100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208F3257-00CA-4217-8446-31718248C5E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65030" y="1489472"/>
            <a:ext cx="7083371" cy="2544663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高雄市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4253580" y="5658002"/>
            <a:ext cx="1169320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>
            <a:off x="3593180" y="5575646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005AC29E-05D9-49FA-BAE3-797927193EE2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4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12FF07FB-A40C-4081-A444-2DC59889556F}"/>
              </a:ext>
            </a:extLst>
          </p:cNvPr>
          <p:cNvSpPr txBox="1"/>
          <p:nvPr/>
        </p:nvSpPr>
        <p:spPr>
          <a:xfrm>
            <a:off x="1617116" y="421734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教育人員登入</a:t>
            </a:r>
          </a:p>
        </p:txBody>
      </p:sp>
      <p:sp>
        <p:nvSpPr>
          <p:cNvPr id="19" name="橢圓 18">
            <a:extLst>
              <a:ext uri="{FF2B5EF4-FFF2-40B4-BE49-F238E27FC236}">
                <a16:creationId xmlns:a16="http://schemas.microsoft.com/office/drawing/2014/main" id="{10F9489C-578C-4F96-B927-1595391DDFB4}"/>
              </a:ext>
            </a:extLst>
          </p:cNvPr>
          <p:cNvSpPr/>
          <p:nvPr/>
        </p:nvSpPr>
        <p:spPr>
          <a:xfrm>
            <a:off x="968496" y="4217341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5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25BACED5-4472-462E-AC32-3A5961C2FC8E}"/>
              </a:ext>
            </a:extLst>
          </p:cNvPr>
          <p:cNvSpPr/>
          <p:nvPr/>
        </p:nvSpPr>
        <p:spPr>
          <a:xfrm>
            <a:off x="6184900" y="2928588"/>
            <a:ext cx="901700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1" name="箭號: 向右 20">
            <a:extLst>
              <a:ext uri="{FF2B5EF4-FFF2-40B4-BE49-F238E27FC236}">
                <a16:creationId xmlns:a16="http://schemas.microsoft.com/office/drawing/2014/main" id="{6B3F7C42-DFCA-4707-BEE1-1DC8CF618682}"/>
              </a:ext>
            </a:extLst>
          </p:cNvPr>
          <p:cNvSpPr/>
          <p:nvPr/>
        </p:nvSpPr>
        <p:spPr>
          <a:xfrm>
            <a:off x="5524500" y="2854621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538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DC2180E-0FF7-4BCB-A292-DC428B7E19D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75100" y="2286000"/>
            <a:ext cx="4279900" cy="436247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一、登入 </a:t>
            </a:r>
            <a:r>
              <a:rPr lang="en-US" altLang="zh-TW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edu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磨課師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輸入 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您的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OpenID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、密碼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與畫面中的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驗証碼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6407609" y="3341985"/>
            <a:ext cx="1758491" cy="4680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 flipH="1">
            <a:off x="8166100" y="3271192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6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BECB5B0-33C0-4740-A50D-E6BD16A95E73}"/>
              </a:ext>
            </a:extLst>
          </p:cNvPr>
          <p:cNvSpPr/>
          <p:nvPr/>
        </p:nvSpPr>
        <p:spPr>
          <a:xfrm>
            <a:off x="6451134" y="3385492"/>
            <a:ext cx="1689799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輸入您的</a:t>
            </a:r>
            <a:r>
              <a:rPr lang="en-US" altLang="zh-TW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OpenID</a:t>
            </a:r>
            <a:endParaRPr lang="zh-TW" altLang="en-US" sz="16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C6A73837-1DE0-4DEC-8F34-466D537B932C}"/>
              </a:ext>
            </a:extLst>
          </p:cNvPr>
          <p:cNvSpPr/>
          <p:nvPr/>
        </p:nvSpPr>
        <p:spPr>
          <a:xfrm>
            <a:off x="3529092" y="3898899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CE7392F-A26D-4F05-9480-6EEB0BB8DB28}"/>
              </a:ext>
            </a:extLst>
          </p:cNvPr>
          <p:cNvSpPr/>
          <p:nvPr/>
        </p:nvSpPr>
        <p:spPr>
          <a:xfrm>
            <a:off x="4536864" y="3969692"/>
            <a:ext cx="1758491" cy="4680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4FE3EF94-4EE5-49A4-8FDD-3463BF77DE0F}"/>
              </a:ext>
            </a:extLst>
          </p:cNvPr>
          <p:cNvSpPr/>
          <p:nvPr/>
        </p:nvSpPr>
        <p:spPr>
          <a:xfrm>
            <a:off x="4571209" y="4013199"/>
            <a:ext cx="1689799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輸入您的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密碼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6B4B6A7-F7BA-4A65-A802-103DC9F878E8}"/>
              </a:ext>
            </a:extLst>
          </p:cNvPr>
          <p:cNvSpPr/>
          <p:nvPr/>
        </p:nvSpPr>
        <p:spPr>
          <a:xfrm>
            <a:off x="4502517" y="5437766"/>
            <a:ext cx="1758491" cy="4680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8FB0D20-23D8-4F28-9393-E654A30C0D32}"/>
              </a:ext>
            </a:extLst>
          </p:cNvPr>
          <p:cNvSpPr/>
          <p:nvPr/>
        </p:nvSpPr>
        <p:spPr>
          <a:xfrm>
            <a:off x="4536864" y="5486468"/>
            <a:ext cx="1689799" cy="381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輸入上面的</a:t>
            </a:r>
            <a:r>
              <a:rPr lang="zh-TW" altLang="en-US" sz="1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驗証碼</a:t>
            </a:r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5950BFF9-4D0B-4B0F-A167-B2BB70590159}"/>
              </a:ext>
            </a:extLst>
          </p:cNvPr>
          <p:cNvSpPr/>
          <p:nvPr/>
        </p:nvSpPr>
        <p:spPr>
          <a:xfrm>
            <a:off x="3578409" y="5368528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722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>
            <a:extLst>
              <a:ext uri="{FF2B5EF4-FFF2-40B4-BE49-F238E27FC236}">
                <a16:creationId xmlns:a16="http://schemas.microsoft.com/office/drawing/2014/main" id="{1B7D39EB-4468-45E0-BF4A-C37D550984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44232" y="3038399"/>
            <a:ext cx="5234622" cy="3322134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D9C18B5C-5202-46D0-965A-C3FCCE64565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2986" y="3042515"/>
            <a:ext cx="5234623" cy="3288484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二、報名並進入課程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2044933" y="1403511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資訊安全基礎認知</a:t>
            </a: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1069163" y="2400515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DCE7392F-A26D-4F05-9480-6EEB0BB8DB28}"/>
              </a:ext>
            </a:extLst>
          </p:cNvPr>
          <p:cNvSpPr/>
          <p:nvPr/>
        </p:nvSpPr>
        <p:spPr>
          <a:xfrm>
            <a:off x="4869302" y="6024860"/>
            <a:ext cx="1538308" cy="3061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D7A79F05-3AAB-444B-A9A1-79EA25496B6E}"/>
              </a:ext>
            </a:extLst>
          </p:cNvPr>
          <p:cNvSpPr/>
          <p:nvPr/>
        </p:nvSpPr>
        <p:spPr>
          <a:xfrm>
            <a:off x="2044933" y="1795522"/>
            <a:ext cx="87979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網址</a:t>
            </a:r>
            <a:r>
              <a:rPr lang="zh-TW" altLang="en-US" sz="2400" b="1" dirty="0"/>
              <a:t> </a:t>
            </a:r>
            <a:r>
              <a:rPr lang="zh-TW" altLang="en-US" sz="2400" b="1" dirty="0">
                <a:hlinkClick r:id="rId4"/>
              </a:rPr>
              <a:t>https://moocs.moe.edu.tw/moocs/#/course/detail/10001475</a:t>
            </a:r>
            <a:endParaRPr lang="zh-TW" altLang="en-US" sz="2400" b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6DE286F3-1DED-4748-9F69-07FCB0EB8230}"/>
              </a:ext>
            </a:extLst>
          </p:cNvPr>
          <p:cNvSpPr txBox="1"/>
          <p:nvPr/>
        </p:nvSpPr>
        <p:spPr>
          <a:xfrm>
            <a:off x="1650670" y="2397559"/>
            <a:ext cx="49303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點擊上面課程網址，選擇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立即報名</a:t>
            </a: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C6A73837-1DE0-4DEC-8F34-466D537B932C}"/>
              </a:ext>
            </a:extLst>
          </p:cNvPr>
          <p:cNvSpPr/>
          <p:nvPr/>
        </p:nvSpPr>
        <p:spPr>
          <a:xfrm>
            <a:off x="4257648" y="5873129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917AA3D-24F6-43C6-A48F-443AE340A59A}"/>
              </a:ext>
            </a:extLst>
          </p:cNvPr>
          <p:cNvSpPr/>
          <p:nvPr/>
        </p:nvSpPr>
        <p:spPr>
          <a:xfrm>
            <a:off x="10340546" y="6024860"/>
            <a:ext cx="1538308" cy="3061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6" name="箭號: 向右 15">
            <a:extLst>
              <a:ext uri="{FF2B5EF4-FFF2-40B4-BE49-F238E27FC236}">
                <a16:creationId xmlns:a16="http://schemas.microsoft.com/office/drawing/2014/main" id="{5950BFF9-4D0B-4B0F-A167-B2BB70590159}"/>
              </a:ext>
            </a:extLst>
          </p:cNvPr>
          <p:cNvSpPr/>
          <p:nvPr/>
        </p:nvSpPr>
        <p:spPr>
          <a:xfrm>
            <a:off x="9748556" y="5885588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4945CC02-7F58-4C6D-998A-5F1C0825215B}"/>
              </a:ext>
            </a:extLst>
          </p:cNvPr>
          <p:cNvSpPr/>
          <p:nvPr/>
        </p:nvSpPr>
        <p:spPr>
          <a:xfrm>
            <a:off x="6644230" y="2360427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D55A6390-7472-4D57-9F42-F23902EA01D2}"/>
              </a:ext>
            </a:extLst>
          </p:cNvPr>
          <p:cNvSpPr txBox="1"/>
          <p:nvPr/>
        </p:nvSpPr>
        <p:spPr>
          <a:xfrm>
            <a:off x="7225738" y="2357471"/>
            <a:ext cx="45272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已報名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前往學習環境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020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78963CA-F19B-4089-B5B9-6AE2627F11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87403" y="1951137"/>
            <a:ext cx="9924177" cy="4802187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三、開始上課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i="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選擇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課程章節，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播放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進行課程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9043332" y="2967335"/>
            <a:ext cx="2568248" cy="63154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 flipH="1">
            <a:off x="10816956" y="2963111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1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0D65F556-6C34-4DAB-8F4F-FAD2694A420B}"/>
              </a:ext>
            </a:extLst>
          </p:cNvPr>
          <p:cNvSpPr/>
          <p:nvPr/>
        </p:nvSpPr>
        <p:spPr>
          <a:xfrm>
            <a:off x="2189527" y="6121782"/>
            <a:ext cx="436227" cy="4616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箭號: 向右 11">
            <a:extLst>
              <a:ext uri="{FF2B5EF4-FFF2-40B4-BE49-F238E27FC236}">
                <a16:creationId xmlns:a16="http://schemas.microsoft.com/office/drawing/2014/main" id="{5715A218-3411-47BD-91FB-9F5E31D52B4F}"/>
              </a:ext>
            </a:extLst>
          </p:cNvPr>
          <p:cNvSpPr/>
          <p:nvPr/>
        </p:nvSpPr>
        <p:spPr>
          <a:xfrm flipH="1">
            <a:off x="2696041" y="6047814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9195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9599CAC-5DE3-428B-9083-2B015E8C3D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44910" y="2684273"/>
            <a:ext cx="8741329" cy="3808602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1D4112B-D50C-468B-8FD1-003896789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三、開始上課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CB6E269-0ADB-4EBD-B480-8FD953187CB9}"/>
              </a:ext>
            </a:extLst>
          </p:cNvPr>
          <p:cNvSpPr txBox="1"/>
          <p:nvPr/>
        </p:nvSpPr>
        <p:spPr>
          <a:xfrm>
            <a:off x="1617116" y="1489472"/>
            <a:ext cx="101023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這個課程有「</a:t>
            </a:r>
            <a:r>
              <a:rPr lang="en-US" altLang="zh-TW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個章節影片」，瀏覽器可以「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同時開 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個分頁</a:t>
            </a:r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」一起觀看。</a:t>
            </a:r>
            <a:endParaRPr lang="en-US" altLang="zh-TW" sz="2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時數會累積，不用管它，讓影片自己播放就可以了。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543CB71-F1D1-49F2-840B-241C70B82ABE}"/>
              </a:ext>
            </a:extLst>
          </p:cNvPr>
          <p:cNvSpPr/>
          <p:nvPr/>
        </p:nvSpPr>
        <p:spPr>
          <a:xfrm>
            <a:off x="1744909" y="2684273"/>
            <a:ext cx="6828639" cy="3777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箭號: 向右 8">
            <a:extLst>
              <a:ext uri="{FF2B5EF4-FFF2-40B4-BE49-F238E27FC236}">
                <a16:creationId xmlns:a16="http://schemas.microsoft.com/office/drawing/2014/main" id="{6A9B1916-8703-454A-BA0D-E71BFC2FE941}"/>
              </a:ext>
            </a:extLst>
          </p:cNvPr>
          <p:cNvSpPr/>
          <p:nvPr/>
        </p:nvSpPr>
        <p:spPr>
          <a:xfrm>
            <a:off x="1045361" y="2568327"/>
            <a:ext cx="660400" cy="60960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6C350588-9C3F-4B4B-8BFF-055FC1328206}"/>
              </a:ext>
            </a:extLst>
          </p:cNvPr>
          <p:cNvSpPr/>
          <p:nvPr/>
        </p:nvSpPr>
        <p:spPr>
          <a:xfrm>
            <a:off x="968496" y="1489472"/>
            <a:ext cx="518324" cy="461665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latin typeface="Arial Black" panose="020B0A04020102020204" pitchFamily="34" charset="0"/>
              </a:rPr>
              <a:t>2</a:t>
            </a:r>
            <a:endParaRPr lang="zh-TW" alt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13" name="橢圓 12">
            <a:extLst>
              <a:ext uri="{FF2B5EF4-FFF2-40B4-BE49-F238E27FC236}">
                <a16:creationId xmlns:a16="http://schemas.microsoft.com/office/drawing/2014/main" id="{EC23BEE2-B4C8-4BD7-9395-CF6A07B1BBE0}"/>
              </a:ext>
            </a:extLst>
          </p:cNvPr>
          <p:cNvSpPr/>
          <p:nvPr/>
        </p:nvSpPr>
        <p:spPr>
          <a:xfrm>
            <a:off x="2625754" y="2712719"/>
            <a:ext cx="360189" cy="32081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Arial Black" panose="020B0A04020102020204" pitchFamily="34" charset="0"/>
              </a:rPr>
              <a:t>1</a:t>
            </a:r>
            <a:endParaRPr lang="zh-TW" altLang="en-US" b="1" dirty="0">
              <a:latin typeface="Arial Black" panose="020B0A04020102020204" pitchFamily="34" charset="0"/>
            </a:endParaRPr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D8883B06-F826-4FF6-8B86-7B8643A7439D}"/>
              </a:ext>
            </a:extLst>
          </p:cNvPr>
          <p:cNvSpPr/>
          <p:nvPr/>
        </p:nvSpPr>
        <p:spPr>
          <a:xfrm>
            <a:off x="4295163" y="2712719"/>
            <a:ext cx="360189" cy="32081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Arial Black" panose="020B0A04020102020204" pitchFamily="34" charset="0"/>
              </a:rPr>
              <a:t>2</a:t>
            </a:r>
            <a:endParaRPr lang="zh-TW" altLang="en-US" b="1" dirty="0">
              <a:latin typeface="Arial Black" panose="020B0A04020102020204" pitchFamily="34" charset="0"/>
            </a:endParaRPr>
          </a:p>
        </p:txBody>
      </p:sp>
      <p:sp>
        <p:nvSpPr>
          <p:cNvPr id="15" name="橢圓 14">
            <a:extLst>
              <a:ext uri="{FF2B5EF4-FFF2-40B4-BE49-F238E27FC236}">
                <a16:creationId xmlns:a16="http://schemas.microsoft.com/office/drawing/2014/main" id="{E9455F8E-A3C4-4844-82EE-201A61381595}"/>
              </a:ext>
            </a:extLst>
          </p:cNvPr>
          <p:cNvSpPr/>
          <p:nvPr/>
        </p:nvSpPr>
        <p:spPr>
          <a:xfrm>
            <a:off x="5964572" y="2712719"/>
            <a:ext cx="360189" cy="32081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Arial Black" panose="020B0A04020102020204" pitchFamily="34" charset="0"/>
              </a:rPr>
              <a:t>3</a:t>
            </a:r>
            <a:endParaRPr lang="zh-TW" altLang="en-US" b="1" dirty="0">
              <a:latin typeface="Arial Black" panose="020B0A04020102020204" pitchFamily="34" charset="0"/>
            </a:endParaRPr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F7C88AC0-30BB-4327-AD57-6571D034AE7E}"/>
              </a:ext>
            </a:extLst>
          </p:cNvPr>
          <p:cNvSpPr/>
          <p:nvPr/>
        </p:nvSpPr>
        <p:spPr>
          <a:xfrm>
            <a:off x="7652263" y="2712719"/>
            <a:ext cx="360189" cy="320816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latin typeface="Arial Black" panose="020B0A04020102020204" pitchFamily="34" charset="0"/>
              </a:rPr>
              <a:t>4</a:t>
            </a:r>
            <a:endParaRPr lang="zh-TW" altLang="en-US" b="1" dirty="0">
              <a:latin typeface="Arial Black" panose="020B0A04020102020204" pitchFamily="34" charset="0"/>
            </a:endParaRPr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9356E9DD-66A4-403C-A3CA-088ED638337A}"/>
              </a:ext>
            </a:extLst>
          </p:cNvPr>
          <p:cNvCxnSpPr>
            <a:cxnSpLocks/>
          </p:cNvCxnSpPr>
          <p:nvPr/>
        </p:nvCxnSpPr>
        <p:spPr>
          <a:xfrm flipH="1">
            <a:off x="8388993" y="1862356"/>
            <a:ext cx="427836" cy="8219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944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330</Words>
  <Application>Microsoft Office PowerPoint</Application>
  <PresentationFormat>寬螢幕</PresentationFormat>
  <Paragraphs>61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8" baseType="lpstr">
      <vt:lpstr>微軟正黑體</vt:lpstr>
      <vt:lpstr>新細明體</vt:lpstr>
      <vt:lpstr>Arial</vt:lpstr>
      <vt:lpstr>Arial Black</vt:lpstr>
      <vt:lpstr>Calibri</vt:lpstr>
      <vt:lpstr>Calibri Light</vt:lpstr>
      <vt:lpstr>Office 佈景主題</vt:lpstr>
      <vt:lpstr>線上資安研習</vt:lpstr>
      <vt:lpstr>一、登入 edu磨課師+</vt:lpstr>
      <vt:lpstr>一、登入 edu磨課師+</vt:lpstr>
      <vt:lpstr>一、登入 edu磨課師+</vt:lpstr>
      <vt:lpstr>一、登入 edu磨課師+</vt:lpstr>
      <vt:lpstr>一、登入 edu磨課師+</vt:lpstr>
      <vt:lpstr>二、報名並進入課程</vt:lpstr>
      <vt:lpstr>三、開始上課</vt:lpstr>
      <vt:lpstr>三、開始上課</vt:lpstr>
      <vt:lpstr>四、確認課程是否完成?</vt:lpstr>
      <vt:lpstr>五、下載修業證明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112年線上資安研習</dc:title>
  <dc:creator>sien</dc:creator>
  <cp:lastModifiedBy>PC</cp:lastModifiedBy>
  <cp:revision>29</cp:revision>
  <dcterms:created xsi:type="dcterms:W3CDTF">2023-09-11T01:01:02Z</dcterms:created>
  <dcterms:modified xsi:type="dcterms:W3CDTF">2023-09-21T01:17:06Z</dcterms:modified>
</cp:coreProperties>
</file>